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</p:sldIdLst>
  <p:sldSz cy="5143500" cx="9144000"/>
  <p:notesSz cx="6858000" cy="9144000"/>
  <p:embeddedFontLst>
    <p:embeddedFont>
      <p:font typeface="Roboto Mono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2E2A86F-4652-4E0C-BF65-D8DD1B10C5A1}">
  <a:tblStyle styleId="{32E2A86F-4652-4E0C-BF65-D8DD1B10C5A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Mono-regular.fntdata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RobotoMono-italic.fntdata"/><Relationship Id="rId63" Type="http://schemas.openxmlformats.org/officeDocument/2006/relationships/font" Target="fonts/RobotoMono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65" Type="http://schemas.openxmlformats.org/officeDocument/2006/relationships/font" Target="fonts/RobotoMono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2467b4015e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2467b4015e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2467b4015e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2467b4015e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2467b4015e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2467b4015e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2467b4015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2467b4015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2467b4015e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2467b4015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2467b4015e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2467b4015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25a7e62c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25a7e62c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25a7e62c7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25a7e62c7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25a7e62c7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25a7e62c7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25a7e62c7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25a7e62c7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2467b4015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2467b4015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25a7e62c7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25a7e62c7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2c5739c22f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2c5739c22f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2c5739c22f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2c5739c22f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2c5739c22f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2c5739c22f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2467b4015e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2467b4015e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2c56be6ad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2c56be6ad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2c56be6ad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2c56be6ad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2c56be6ad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2c56be6ad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2c56be6ad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2c56be6ad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2c56be6ad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2c56be6ad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2467b401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2467b401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2467b4015e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2467b4015e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2467b4015e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2467b4015e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2c56be6ad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2c56be6ad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2467b4015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2467b4015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2467b4015e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2467b4015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2c5739c22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2c5739c22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2c5739c2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2c5739c2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2c5739c22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2c5739c22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2c5739c22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2c5739c22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2c5739c22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2c5739c22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2467b4015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2467b4015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2c5739c22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2c5739c22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2c5739c22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2c5739c22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2c5739c22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2c5739c22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2c5739c22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2c5739c22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2c5739c22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2c5739c22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2c5739c22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2c5739c22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2c5739c22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2c5739c22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2c5739c22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2c5739c22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2c5739c22f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2c5739c22f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2c5739c22f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2c5739c22f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2467b4015e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2467b4015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2c5739c22f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2c5739c22f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2c5739c22f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2c5739c22f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2c5739c22f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2c5739c22f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2c5739c22f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2c5739c22f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2c5739c22f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2c5739c22f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2c5739c22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2c5739c22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2467b4015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2467b4015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2467b4015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2467b4015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2467b4015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2467b4015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2467b4015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2467b4015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png"/><Relationship Id="rId4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png"/><Relationship Id="rId4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Relationship Id="rId4" Type="http://schemas.openxmlformats.org/officeDocument/2006/relationships/image" Target="../media/image2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Relationship Id="rId4" Type="http://schemas.openxmlformats.org/officeDocument/2006/relationships/image" Target="../media/image2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Relationship Id="rId4" Type="http://schemas.openxmlformats.org/officeDocument/2006/relationships/image" Target="../media/image2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Unsupervised Learning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Clustering: Mathematical Intrusion</a:t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325" y="1595250"/>
            <a:ext cx="2085975" cy="22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 txBox="1"/>
          <p:nvPr/>
        </p:nvSpPr>
        <p:spPr>
          <a:xfrm>
            <a:off x="3282650" y="1637825"/>
            <a:ext cx="52479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Steps:</a:t>
            </a:r>
            <a:endParaRPr sz="18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arenR"/>
            </a:pPr>
            <a:r>
              <a:rPr lang="en" sz="1600">
                <a:solidFill>
                  <a:schemeClr val="dk2"/>
                </a:solidFill>
              </a:rPr>
              <a:t>Initialize some k→Centroid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arenR"/>
            </a:pPr>
            <a:r>
              <a:rPr lang="en" sz="1600">
                <a:solidFill>
                  <a:schemeClr val="dk2"/>
                </a:solidFill>
              </a:rPr>
              <a:t>Point that are nearest to Centroid → Group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arenR"/>
            </a:pPr>
            <a:r>
              <a:rPr lang="en" sz="1600">
                <a:solidFill>
                  <a:schemeClr val="dk2"/>
                </a:solidFill>
              </a:rPr>
              <a:t>Move to Centroid →Mean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arenR"/>
            </a:pPr>
            <a:r>
              <a:rPr lang="en" sz="1600">
                <a:solidFill>
                  <a:schemeClr val="dk2"/>
                </a:solidFill>
              </a:rPr>
              <a:t>Repeat</a:t>
            </a:r>
            <a:r>
              <a:rPr lang="en" sz="1600">
                <a:solidFill>
                  <a:schemeClr val="dk2"/>
                </a:solidFill>
              </a:rPr>
              <a:t> step 2 &amp; 3 until they are proper clustered.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select value of K</a:t>
            </a:r>
            <a:endParaRPr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k-means algorithm divides a set of N samples X into K disjoint clusters C , each described by the mean of the samples in the cluster. The means are commonly called the cluster “centroids”.</a:t>
            </a: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8150" y="2245825"/>
            <a:ext cx="3467100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525" y="473475"/>
            <a:ext cx="7312650" cy="457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/>
        </p:nvSpPr>
        <p:spPr>
          <a:xfrm>
            <a:off x="4174875" y="2404500"/>
            <a:ext cx="167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Elbow Method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WCSS</a:t>
            </a:r>
            <a:endParaRPr/>
          </a:p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T</a:t>
            </a:r>
            <a:r>
              <a:rPr lang="en"/>
              <a:t>he Elbow Method is one of the most popular and appropriate methods.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The Elbow Method uses the idea of WCSS value, which is short for for Within Cluster Sum of Squares.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WCSS defines the total number of variations within a cluster.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0000"/>
              </a:solidFill>
              <a:highlight>
                <a:schemeClr val="dk1"/>
              </a:highlight>
            </a:endParaRPr>
          </a:p>
          <a:p>
            <a:pPr indent="45720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FF0000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" sz="1700"/>
              <a:t>Challenges With K-Means Clustering Algorithm</a:t>
            </a:r>
            <a:endParaRPr/>
          </a:p>
        </p:txBody>
      </p:sp>
      <p:sp>
        <p:nvSpPr>
          <p:cNvPr id="149" name="Google Shape;14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b="1" lang="en">
                <a:solidFill>
                  <a:schemeClr val="dk1"/>
                </a:solidFill>
              </a:rPr>
              <a:t>Noisy</a:t>
            </a:r>
            <a:r>
              <a:rPr b="1" lang="en">
                <a:solidFill>
                  <a:schemeClr val="dk1"/>
                </a:solidFill>
              </a:rPr>
              <a:t> data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b="1" lang="en">
                <a:solidFill>
                  <a:schemeClr val="dk1"/>
                </a:solidFill>
              </a:rPr>
              <a:t>Uneven Cluster Sizes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b="1" lang="en">
                <a:solidFill>
                  <a:schemeClr val="dk1"/>
                </a:solidFill>
              </a:rPr>
              <a:t>Different Densities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4" name="Google Shape;154;p27"/>
          <p:cNvGraphicFramePr/>
          <p:nvPr/>
        </p:nvGraphicFramePr>
        <p:xfrm>
          <a:off x="436775" y="429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{32E2A86F-4652-4E0C-BF65-D8DD1B10C5A1}</a:tableStyleId>
              </a:tblPr>
              <a:tblGrid>
                <a:gridCol w="4138750"/>
                <a:gridCol w="4138750"/>
              </a:tblGrid>
              <a:tr h="707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Advantage</a:t>
                      </a:r>
                      <a:endParaRPr b="1"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Disadvantage</a:t>
                      </a:r>
                      <a:endParaRPr b="1" sz="1700"/>
                    </a:p>
                  </a:txBody>
                  <a:tcPr marT="91425" marB="91425" marR="91425" marL="91425"/>
                </a:tc>
              </a:tr>
              <a:tr h="707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K-means algorithm is simple,easy to understand and Implement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The user need to specify an initial value of K</a:t>
                      </a:r>
                      <a:endParaRPr sz="1700"/>
                    </a:p>
                  </a:txBody>
                  <a:tcPr marT="91425" marB="91425" marR="91425" marL="91425"/>
                </a:tc>
              </a:tr>
              <a:tr h="679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It is also efficient, in which the taken to cluster K-means rises linearly with the no of data points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The process of finding the cluster may not converge</a:t>
                      </a:r>
                      <a:endParaRPr sz="1700"/>
                    </a:p>
                  </a:txBody>
                  <a:tcPr marT="91425" marB="91425" marR="91425" marL="91425"/>
                </a:tc>
              </a:tr>
              <a:tr h="679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No other clustering algorithm perform better than K means for </a:t>
                      </a:r>
                      <a:r>
                        <a:rPr lang="en" sz="1700"/>
                        <a:t>large</a:t>
                      </a:r>
                      <a:r>
                        <a:rPr lang="en" sz="1700"/>
                        <a:t> data set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It is not suitable for discovering clusters that are not hyper </a:t>
                      </a:r>
                      <a:r>
                        <a:rPr lang="en" sz="1700"/>
                        <a:t>ellipsoids</a:t>
                      </a:r>
                      <a:r>
                        <a:rPr lang="en" sz="1700"/>
                        <a:t> or hyper spheres</a:t>
                      </a:r>
                      <a:endParaRPr sz="17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Example: A1(2,10),A2(2,5),A3(8,4),B1(5,8),B2(7,5),B3(6,4),C1(1,2),C2(4,9). Find the cluster using K-means clustering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400" y="839238"/>
            <a:ext cx="7524750" cy="319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9"/>
          <p:cNvSpPr txBox="1"/>
          <p:nvPr/>
        </p:nvSpPr>
        <p:spPr>
          <a:xfrm>
            <a:off x="1901450" y="324100"/>
            <a:ext cx="526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Initial</a:t>
            </a:r>
            <a:r>
              <a:rPr lang="en" sz="1800">
                <a:solidFill>
                  <a:schemeClr val="dk1"/>
                </a:solidFill>
              </a:rPr>
              <a:t> Centroid: C1(2,10),C2(5,8),C3(1,2)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6" name="Google Shape;166;p29"/>
          <p:cNvSpPr txBox="1"/>
          <p:nvPr/>
        </p:nvSpPr>
        <p:spPr>
          <a:xfrm>
            <a:off x="1342975" y="4412625"/>
            <a:ext cx="526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Euclidean</a:t>
            </a:r>
            <a:r>
              <a:rPr lang="en" sz="1800">
                <a:solidFill>
                  <a:schemeClr val="dk1"/>
                </a:solidFill>
              </a:rPr>
              <a:t> Distance: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8350" y="4339875"/>
            <a:ext cx="2714603" cy="534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500" y="423775"/>
            <a:ext cx="7534275" cy="3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325" y="310425"/>
            <a:ext cx="8362624" cy="363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1"/>
          <p:cNvSpPr txBox="1"/>
          <p:nvPr/>
        </p:nvSpPr>
        <p:spPr>
          <a:xfrm>
            <a:off x="383325" y="4084150"/>
            <a:ext cx="8056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Here, A3,B1,B2,B3,C2 are in same cluster so take average of data point and make new centroid for cluster 2. 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A2 and C2 are in same cluster so take it average and make new centroid for C3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578975" y="1817200"/>
            <a:ext cx="3271800" cy="46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/>
        </p:nvSpPr>
        <p:spPr>
          <a:xfrm>
            <a:off x="750000" y="1817200"/>
            <a:ext cx="411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</a:t>
            </a:r>
            <a:r>
              <a:rPr baseline="-25000" lang="en" sz="1800">
                <a:solidFill>
                  <a:schemeClr val="dk2"/>
                </a:solidFill>
              </a:rPr>
              <a:t>1</a:t>
            </a:r>
            <a:r>
              <a:rPr lang="en" sz="1800">
                <a:solidFill>
                  <a:schemeClr val="dk2"/>
                </a:solidFill>
              </a:rPr>
              <a:t>,f</a:t>
            </a:r>
            <a:r>
              <a:rPr baseline="-25000" lang="en" sz="1800">
                <a:solidFill>
                  <a:schemeClr val="dk2"/>
                </a:solidFill>
              </a:rPr>
              <a:t>2</a:t>
            </a:r>
            <a:r>
              <a:rPr lang="en" sz="1800">
                <a:solidFill>
                  <a:schemeClr val="dk2"/>
                </a:solidFill>
              </a:rPr>
              <a:t>,f</a:t>
            </a:r>
            <a:r>
              <a:rPr baseline="-25000" lang="en" sz="1800">
                <a:solidFill>
                  <a:schemeClr val="dk2"/>
                </a:solidFill>
              </a:rPr>
              <a:t>3</a:t>
            </a:r>
            <a:r>
              <a:rPr lang="en" sz="1800">
                <a:solidFill>
                  <a:schemeClr val="dk2"/>
                </a:solidFill>
              </a:rPr>
              <a:t>,f</a:t>
            </a:r>
            <a:r>
              <a:rPr baseline="-25000" lang="en" sz="1800">
                <a:solidFill>
                  <a:schemeClr val="dk2"/>
                </a:solidFill>
              </a:rPr>
              <a:t>4</a:t>
            </a:r>
            <a:r>
              <a:rPr lang="en" sz="1800">
                <a:solidFill>
                  <a:schemeClr val="dk2"/>
                </a:solidFill>
              </a:rPr>
              <a:t>,f</a:t>
            </a:r>
            <a:r>
              <a:rPr baseline="-25000" lang="en" sz="1800">
                <a:solidFill>
                  <a:schemeClr val="dk2"/>
                </a:solidFill>
              </a:rPr>
              <a:t>5</a:t>
            </a:r>
            <a:r>
              <a:rPr lang="en" sz="1800">
                <a:solidFill>
                  <a:schemeClr val="dk2"/>
                </a:solidFill>
              </a:rPr>
              <a:t>,f</a:t>
            </a:r>
            <a:r>
              <a:rPr baseline="-25000" lang="en" sz="1800">
                <a:solidFill>
                  <a:schemeClr val="dk2"/>
                </a:solidFill>
              </a:rPr>
              <a:t>6</a:t>
            </a:r>
            <a:r>
              <a:rPr lang="en" sz="1800">
                <a:solidFill>
                  <a:schemeClr val="dk2"/>
                </a:solidFill>
              </a:rPr>
              <a:t>,f</a:t>
            </a:r>
            <a:r>
              <a:rPr baseline="-25000" lang="en" sz="1800">
                <a:solidFill>
                  <a:schemeClr val="dk2"/>
                </a:solidFill>
              </a:rPr>
              <a:t>7</a:t>
            </a:r>
            <a:r>
              <a:rPr lang="en" sz="1800">
                <a:solidFill>
                  <a:schemeClr val="dk2"/>
                </a:solidFill>
              </a:rPr>
              <a:t>….f</a:t>
            </a:r>
            <a:r>
              <a:rPr baseline="-25000" lang="en" sz="1800">
                <a:solidFill>
                  <a:schemeClr val="dk2"/>
                </a:solidFill>
              </a:rPr>
              <a:t>n</a:t>
            </a:r>
            <a:r>
              <a:rPr lang="en" sz="1800">
                <a:solidFill>
                  <a:schemeClr val="dk2"/>
                </a:solidFill>
              </a:rPr>
              <a:t>        O/P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1040675" y="2391525"/>
            <a:ext cx="234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Supervised</a:t>
            </a:r>
            <a:r>
              <a:rPr lang="en" sz="1800">
                <a:solidFill>
                  <a:schemeClr val="dk2"/>
                </a:solidFill>
              </a:rPr>
              <a:t> Learning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4655225" y="1817200"/>
            <a:ext cx="3271800" cy="46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4864800" y="1817200"/>
            <a:ext cx="285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</a:t>
            </a:r>
            <a:r>
              <a:rPr baseline="-25000" lang="en" sz="1800">
                <a:solidFill>
                  <a:schemeClr val="dk2"/>
                </a:solidFill>
              </a:rPr>
              <a:t>1</a:t>
            </a:r>
            <a:r>
              <a:rPr lang="en" sz="1800">
                <a:solidFill>
                  <a:schemeClr val="dk2"/>
                </a:solidFill>
              </a:rPr>
              <a:t>,f</a:t>
            </a:r>
            <a:r>
              <a:rPr baseline="-25000" lang="en" sz="1800">
                <a:solidFill>
                  <a:schemeClr val="dk2"/>
                </a:solidFill>
              </a:rPr>
              <a:t>2</a:t>
            </a:r>
            <a:r>
              <a:rPr lang="en" sz="1800">
                <a:solidFill>
                  <a:schemeClr val="dk2"/>
                </a:solidFill>
              </a:rPr>
              <a:t>,f</a:t>
            </a:r>
            <a:r>
              <a:rPr baseline="-25000" lang="en" sz="1800">
                <a:solidFill>
                  <a:schemeClr val="dk2"/>
                </a:solidFill>
              </a:rPr>
              <a:t>3</a:t>
            </a:r>
            <a:r>
              <a:rPr lang="en" sz="1800">
                <a:solidFill>
                  <a:schemeClr val="dk2"/>
                </a:solidFill>
              </a:rPr>
              <a:t>,f</a:t>
            </a:r>
            <a:r>
              <a:rPr baseline="-25000" lang="en" sz="1800">
                <a:solidFill>
                  <a:schemeClr val="dk2"/>
                </a:solidFill>
              </a:rPr>
              <a:t>4</a:t>
            </a:r>
            <a:r>
              <a:rPr lang="en" sz="1800">
                <a:solidFill>
                  <a:schemeClr val="dk2"/>
                </a:solidFill>
              </a:rPr>
              <a:t>,f</a:t>
            </a:r>
            <a:r>
              <a:rPr baseline="-25000" lang="en" sz="1800">
                <a:solidFill>
                  <a:schemeClr val="dk2"/>
                </a:solidFill>
              </a:rPr>
              <a:t>5</a:t>
            </a:r>
            <a:r>
              <a:rPr lang="en" sz="1800">
                <a:solidFill>
                  <a:schemeClr val="dk2"/>
                </a:solidFill>
              </a:rPr>
              <a:t>,f</a:t>
            </a:r>
            <a:r>
              <a:rPr baseline="-25000" lang="en" sz="1800">
                <a:solidFill>
                  <a:schemeClr val="dk2"/>
                </a:solidFill>
              </a:rPr>
              <a:t>6</a:t>
            </a:r>
            <a:r>
              <a:rPr lang="en" sz="1800">
                <a:solidFill>
                  <a:schemeClr val="dk2"/>
                </a:solidFill>
              </a:rPr>
              <a:t>,f</a:t>
            </a:r>
            <a:r>
              <a:rPr baseline="-25000" lang="en" sz="1800">
                <a:solidFill>
                  <a:schemeClr val="dk2"/>
                </a:solidFill>
              </a:rPr>
              <a:t>7</a:t>
            </a:r>
            <a:r>
              <a:rPr lang="en" sz="1800">
                <a:solidFill>
                  <a:schemeClr val="dk2"/>
                </a:solidFill>
              </a:rPr>
              <a:t>….f</a:t>
            </a:r>
            <a:r>
              <a:rPr baseline="-25000" lang="en" sz="1800">
                <a:solidFill>
                  <a:schemeClr val="dk2"/>
                </a:solidFill>
              </a:rPr>
              <a:t>n</a:t>
            </a:r>
            <a:r>
              <a:rPr lang="en" sz="1800">
                <a:solidFill>
                  <a:schemeClr val="dk2"/>
                </a:solidFill>
              </a:rPr>
              <a:t>    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4933925" y="2453275"/>
            <a:ext cx="299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Uns</a:t>
            </a:r>
            <a:r>
              <a:rPr lang="en" sz="1800">
                <a:solidFill>
                  <a:schemeClr val="dk2"/>
                </a:solidFill>
              </a:rPr>
              <a:t>upervised Learning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 sz="1800"/>
              <a:t>New</a:t>
            </a:r>
            <a:r>
              <a:rPr b="1" lang="en" sz="1800"/>
              <a:t> Centroid: C1(2,10),C2(6,6),C3(1.5,3.5)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84" name="Google Shape;1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925" y="871350"/>
            <a:ext cx="8265426" cy="365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2"/>
          <p:cNvSpPr txBox="1"/>
          <p:nvPr/>
        </p:nvSpPr>
        <p:spPr>
          <a:xfrm>
            <a:off x="669075" y="4530175"/>
            <a:ext cx="773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Here, C2  point is moving form Cluster 2 to 1 so, we have calculate A1 and C2 average for new centroid for cluster C1 &amp; C2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6650"/>
            <a:ext cx="8839199" cy="368963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3"/>
          <p:cNvSpPr txBox="1"/>
          <p:nvPr/>
        </p:nvSpPr>
        <p:spPr>
          <a:xfrm>
            <a:off x="1359050" y="269200"/>
            <a:ext cx="513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New Centroid: A(3,9.5) C2(6.5,5.25) C3(1.5,3.5)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 txBox="1"/>
          <p:nvPr/>
        </p:nvSpPr>
        <p:spPr>
          <a:xfrm>
            <a:off x="1637850" y="230000"/>
            <a:ext cx="586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New Centroid: C1(3,9.5) C2(6.5,5.25) C3(1.5,3.5)</a:t>
            </a:r>
            <a:endParaRPr b="1" sz="1800">
              <a:solidFill>
                <a:schemeClr val="dk2"/>
              </a:solidFill>
            </a:endParaRPr>
          </a:p>
        </p:txBody>
      </p:sp>
      <p:pic>
        <p:nvPicPr>
          <p:cNvPr id="197" name="Google Shape;1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44100"/>
            <a:ext cx="8839199" cy="3689636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4"/>
          <p:cNvSpPr txBox="1"/>
          <p:nvPr/>
        </p:nvSpPr>
        <p:spPr>
          <a:xfrm>
            <a:off x="1038450" y="4474425"/>
            <a:ext cx="6398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Here, B1 point moving from Cluster 2 to 1 so we have to find new centroid for C1 &amp; C2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8125"/>
            <a:ext cx="8839199" cy="368963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5"/>
          <p:cNvSpPr txBox="1"/>
          <p:nvPr/>
        </p:nvSpPr>
        <p:spPr>
          <a:xfrm>
            <a:off x="1679650" y="306675"/>
            <a:ext cx="588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New Centroid: C1(3.67,9) C2(7,4.33) C3(1.5,3.5)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Initialization Trap (K-Means ++)</a:t>
            </a:r>
            <a:endParaRPr/>
          </a:p>
        </p:txBody>
      </p:sp>
      <p:pic>
        <p:nvPicPr>
          <p:cNvPr id="210" name="Google Shape;21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625" y="1204950"/>
            <a:ext cx="653322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DBSCAN Clustering</a:t>
            </a:r>
            <a:endParaRPr/>
          </a:p>
        </p:txBody>
      </p:sp>
      <p:sp>
        <p:nvSpPr>
          <p:cNvPr id="216" name="Google Shape;216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">
                <a:solidFill>
                  <a:schemeClr val="dk1"/>
                </a:solidFill>
              </a:rPr>
              <a:t>Density-Based Spatial Clustering of Applications with Noise (DBSCAN) is a base algorithm for density-based clustering.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">
                <a:solidFill>
                  <a:schemeClr val="dk1"/>
                </a:solidFill>
              </a:rPr>
              <a:t>It can discover clusters of different shapes and sizes from a large amount of data, which is containing noise and outliers.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">
                <a:solidFill>
                  <a:schemeClr val="dk1"/>
                </a:solidFill>
              </a:rPr>
              <a:t>DBSCAN algorithm uses two parameters: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b="1" lang="en" sz="1100">
                <a:solidFill>
                  <a:schemeClr val="dk1"/>
                </a:solidFill>
              </a:rPr>
              <a:t>minPts:</a:t>
            </a:r>
            <a:r>
              <a:rPr lang="en" sz="1100">
                <a:solidFill>
                  <a:schemeClr val="dk1"/>
                </a:solidFill>
              </a:rPr>
              <a:t> The minimum number of points (a threshold) clustered together for a region to be considered dense.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➢"/>
            </a:pPr>
            <a:r>
              <a:rPr b="1" lang="en" sz="1100">
                <a:solidFill>
                  <a:schemeClr val="dk1"/>
                </a:solidFill>
              </a:rPr>
              <a:t>epsilon (ε):</a:t>
            </a:r>
            <a:r>
              <a:rPr lang="en" sz="1100">
                <a:solidFill>
                  <a:schemeClr val="dk1"/>
                </a:solidFill>
              </a:rPr>
              <a:t> A distance measure that will be used to locate the points in the neighborhood of any point.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DBSCAN Clustering Working</a:t>
            </a:r>
            <a:endParaRPr/>
          </a:p>
        </p:txBody>
      </p:sp>
      <p:sp>
        <p:nvSpPr>
          <p:cNvPr id="222" name="Google Shape;222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">
                <a:solidFill>
                  <a:schemeClr val="dk1"/>
                </a:solidFill>
              </a:rPr>
              <a:t>DBSCAN algorithm a circle with a radius epsilon is drawn around each data point and the data point is classified into Core Point, Border Point, or Noise Point.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">
                <a:solidFill>
                  <a:schemeClr val="dk1"/>
                </a:solidFill>
              </a:rPr>
              <a:t>The data point is classified as a core point if it has minPoints number of data points with epsilon radius.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">
                <a:solidFill>
                  <a:schemeClr val="dk1"/>
                </a:solidFill>
              </a:rPr>
              <a:t>If it has points less than minPoints it is known as Border Point and if there are no points inside epsilon radius it is considered a Noise Point.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425" y="207575"/>
            <a:ext cx="710882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125" y="166200"/>
            <a:ext cx="5087600" cy="479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" sz="1700"/>
              <a:t>Reachability and Connectivity</a:t>
            </a:r>
            <a:endParaRPr/>
          </a:p>
        </p:txBody>
      </p:sp>
      <p:sp>
        <p:nvSpPr>
          <p:cNvPr id="238" name="Google Shape;238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>
                <a:solidFill>
                  <a:schemeClr val="dk1"/>
                </a:solidFill>
              </a:rPr>
              <a:t>Reachability states if a data point can be accessed from another data point directly or indirectly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>
                <a:solidFill>
                  <a:schemeClr val="dk1"/>
                </a:solidFill>
              </a:rPr>
              <a:t>Connectivity states whether two data points belong to the same cluster or not.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>
                <a:solidFill>
                  <a:schemeClr val="dk1"/>
                </a:solidFill>
              </a:rPr>
              <a:t>two points in DBSCAN can be referred to as: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➢"/>
            </a:pPr>
            <a:r>
              <a:rPr lang="en" sz="1600">
                <a:solidFill>
                  <a:schemeClr val="dk1"/>
                </a:solidFill>
              </a:rPr>
              <a:t>Directly Density-Reachable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➢"/>
            </a:pPr>
            <a:r>
              <a:rPr lang="en" sz="1600">
                <a:solidFill>
                  <a:schemeClr val="dk1"/>
                </a:solidFill>
              </a:rPr>
              <a:t>Density-Reachable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➢"/>
            </a:pPr>
            <a:r>
              <a:rPr lang="en" sz="1600">
                <a:solidFill>
                  <a:schemeClr val="dk1"/>
                </a:solidFill>
              </a:rPr>
              <a:t>Density-Connected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Unsupervised learning uses machine learning algorithms to analyze and cluster unlabeled data sets. These algorithms discover hidden patterns in data without the need for human intervention.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Unsupervised learning models are used for three main tasks: clustering, association and dimensionality reduction: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b="1" lang="en" sz="1400">
                <a:solidFill>
                  <a:schemeClr val="dk1"/>
                </a:solidFill>
              </a:rPr>
              <a:t>Clustering</a:t>
            </a:r>
            <a:r>
              <a:rPr lang="en" sz="1400">
                <a:solidFill>
                  <a:schemeClr val="dk1"/>
                </a:solidFill>
              </a:rPr>
              <a:t> is a data mining technique for grouping unlabeled data based on their similarities or differences. For example, </a:t>
            </a:r>
            <a:r>
              <a:rPr b="1" lang="en" sz="1400">
                <a:solidFill>
                  <a:schemeClr val="dk1"/>
                </a:solidFill>
              </a:rPr>
              <a:t>K-means, </a:t>
            </a:r>
            <a:r>
              <a:rPr b="1" lang="en" sz="1400">
                <a:solidFill>
                  <a:schemeClr val="dk1"/>
                </a:solidFill>
              </a:rPr>
              <a:t>hierarchical</a:t>
            </a:r>
            <a:r>
              <a:rPr b="1"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and</a:t>
            </a:r>
            <a:r>
              <a:rPr b="1" lang="en" sz="1400">
                <a:solidFill>
                  <a:schemeClr val="dk1"/>
                </a:solidFill>
              </a:rPr>
              <a:t> DBSCAN Clustering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b="1" lang="en" sz="1400">
                <a:solidFill>
                  <a:schemeClr val="dk1"/>
                </a:solidFill>
              </a:rPr>
              <a:t>Association</a:t>
            </a:r>
            <a:r>
              <a:rPr lang="en" sz="1400">
                <a:solidFill>
                  <a:schemeClr val="dk1"/>
                </a:solidFill>
              </a:rPr>
              <a:t> is another type of unsupervised learning method that uses different rules to find relationships between variables in a given data set.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b="1" lang="en" sz="1400">
                <a:solidFill>
                  <a:schemeClr val="dk1"/>
                </a:solidFill>
              </a:rPr>
              <a:t>Dimensionality reduction</a:t>
            </a:r>
            <a:r>
              <a:rPr lang="en" sz="1400">
                <a:solidFill>
                  <a:schemeClr val="dk1"/>
                </a:solidFill>
              </a:rPr>
              <a:t> is a learning technique that is used when the number of features (or dimensions) in a given data set is too high. It reduces the number of data inputs to a manageable size while also preserving the data integrity.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3" name="Google Shape;243;p42"/>
          <p:cNvGraphicFramePr/>
          <p:nvPr/>
        </p:nvGraphicFramePr>
        <p:xfrm>
          <a:off x="339200" y="490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{32E2A86F-4652-4E0C-BF65-D8DD1B10C5A1}</a:tableStyleId>
              </a:tblPr>
              <a:tblGrid>
                <a:gridCol w="4545625"/>
                <a:gridCol w="3866000"/>
              </a:tblGrid>
              <a:tr h="553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40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</a:rPr>
                        <a:t>Advantages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40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</a:rPr>
                        <a:t>Disadvantages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803850">
                <a:tc>
                  <a:txBody>
                    <a:bodyPr/>
                    <a:lstStyle/>
                    <a:p>
                      <a:pPr indent="0" lvl="0" marL="45720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It can find clusters with any shape.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45720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It does not work with datasets that have varying densities.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042400">
                <a:tc>
                  <a:txBody>
                    <a:bodyPr/>
                    <a:lstStyle/>
                    <a:p>
                      <a:pPr indent="0" lvl="0" marL="45720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t can also locate clusters that are not connected to any other group or clusters. It can work well with noisy clusters.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45720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Cannot be employed with multiprocessing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803850">
                <a:tc>
                  <a:txBody>
                    <a:bodyPr/>
                    <a:lstStyle/>
                    <a:p>
                      <a:pPr indent="0" lvl="0" marL="45720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It is robust to outliers.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45720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Cannot find the right cluster if the dataset is sparse.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803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not require the number of centroids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45720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It is sensitive to parameters epsilon and minPoints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" sz="1700"/>
              <a:t>Applications of DBSCAN</a:t>
            </a:r>
            <a:endParaRPr/>
          </a:p>
        </p:txBody>
      </p:sp>
      <p:sp>
        <p:nvSpPr>
          <p:cNvPr id="249" name="Google Shape;249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❖"/>
            </a:pPr>
            <a:r>
              <a:rPr lang="en">
                <a:solidFill>
                  <a:schemeClr val="dk1"/>
                </a:solidFill>
              </a:rPr>
              <a:t>S</a:t>
            </a:r>
            <a:r>
              <a:rPr lang="en">
                <a:solidFill>
                  <a:schemeClr val="dk1"/>
                </a:solidFill>
              </a:rPr>
              <a:t>atellite imagery.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❖"/>
            </a:pPr>
            <a:r>
              <a:rPr lang="en">
                <a:solidFill>
                  <a:schemeClr val="dk1"/>
                </a:solidFill>
              </a:rPr>
              <a:t>X-Ray crystallography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❖"/>
            </a:pPr>
            <a:r>
              <a:rPr lang="en">
                <a:solidFill>
                  <a:schemeClr val="dk1"/>
                </a:solidFill>
              </a:rPr>
              <a:t>Anomaly</a:t>
            </a:r>
            <a:r>
              <a:rPr lang="en">
                <a:solidFill>
                  <a:schemeClr val="dk1"/>
                </a:solidFill>
              </a:rPr>
              <a:t> detection in temperature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❖"/>
            </a:pPr>
            <a:r>
              <a:rPr lang="en">
                <a:solidFill>
                  <a:schemeClr val="dk1"/>
                </a:solidFill>
              </a:rPr>
              <a:t>Document Clustering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❖"/>
            </a:pPr>
            <a:r>
              <a:rPr lang="en">
                <a:solidFill>
                  <a:schemeClr val="dk1"/>
                </a:solidFill>
              </a:rPr>
              <a:t>Recommendation Engine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❖"/>
            </a:pPr>
            <a:r>
              <a:rPr lang="en">
                <a:solidFill>
                  <a:schemeClr val="dk1"/>
                </a:solidFill>
              </a:rPr>
              <a:t>Image Segmentation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❖"/>
            </a:pPr>
            <a:r>
              <a:rPr lang="en">
                <a:solidFill>
                  <a:schemeClr val="dk1"/>
                </a:solidFill>
              </a:rPr>
              <a:t>Market Segmentation and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❖"/>
            </a:pPr>
            <a:r>
              <a:rPr lang="en">
                <a:solidFill>
                  <a:schemeClr val="dk1"/>
                </a:solidFill>
              </a:rPr>
              <a:t>Search Result Grouping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2300"/>
              <a:t>Complexity of DBSCAN</a:t>
            </a:r>
            <a:endParaRPr/>
          </a:p>
        </p:txBody>
      </p:sp>
      <p:sp>
        <p:nvSpPr>
          <p:cNvPr id="255" name="Google Shape;255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b="1" lang="en">
                <a:solidFill>
                  <a:schemeClr val="dk1"/>
                </a:solidFill>
              </a:rPr>
              <a:t>Best Case: </a:t>
            </a:r>
            <a:r>
              <a:rPr b="1"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O(nlogn)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b="1" lang="en">
                <a:solidFill>
                  <a:schemeClr val="dk1"/>
                </a:solidFill>
              </a:rPr>
              <a:t>Worst Case: </a:t>
            </a:r>
            <a:r>
              <a:rPr b="1"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O(</a:t>
            </a:r>
            <a:r>
              <a:rPr b="1" i="1"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b="1"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²)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b="1" lang="en">
                <a:solidFill>
                  <a:schemeClr val="dk1"/>
                </a:solidFill>
              </a:rPr>
              <a:t>Average Case: </a:t>
            </a:r>
            <a:r>
              <a:rPr lang="en">
                <a:solidFill>
                  <a:schemeClr val="dk1"/>
                </a:solidFill>
              </a:rPr>
              <a:t>Depending on data and implementation of the algorithm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DBSCAN Clustering </a:t>
            </a:r>
            <a:r>
              <a:rPr lang="en"/>
              <a:t>Example</a:t>
            </a:r>
            <a:endParaRPr/>
          </a:p>
        </p:txBody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Q) Apply DBSCAN algorithm to the given data points and create the clusters with minimum point= 4 and epsilon (</a:t>
            </a:r>
            <a:r>
              <a:rPr b="1" lang="en" sz="1100">
                <a:solidFill>
                  <a:schemeClr val="dk1"/>
                </a:solidFill>
              </a:rPr>
              <a:t>ε</a:t>
            </a:r>
            <a:r>
              <a:rPr lang="en">
                <a:solidFill>
                  <a:schemeClr val="dk1"/>
                </a:solidFill>
              </a:rPr>
              <a:t>)= 1.9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P1= 3,7					P7=7,2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P2=4,6					P8=8,4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P3=5,5					P9=3,3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P4=6,4					P10=2,6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P5=7,3					P11=3,5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P6=6,2					P12=2,4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040095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4895" y="730875"/>
            <a:ext cx="7646704" cy="3744948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6"/>
          <p:cNvSpPr txBox="1"/>
          <p:nvPr/>
        </p:nvSpPr>
        <p:spPr>
          <a:xfrm>
            <a:off x="2759925" y="152400"/>
            <a:ext cx="401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minimum point= 4 and epsilon (</a:t>
            </a:r>
            <a:r>
              <a:rPr b="1" lang="en" sz="700">
                <a:solidFill>
                  <a:schemeClr val="dk1"/>
                </a:solidFill>
              </a:rPr>
              <a:t>ε</a:t>
            </a:r>
            <a:r>
              <a:rPr b="1" lang="en">
                <a:solidFill>
                  <a:schemeClr val="dk1"/>
                </a:solidFill>
              </a:rPr>
              <a:t>)= 1.9</a:t>
            </a:r>
            <a:endParaRPr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Euclidean</a:t>
            </a:r>
            <a:r>
              <a:rPr lang="en"/>
              <a:t> Distance Between Two Point</a:t>
            </a:r>
            <a:endParaRPr/>
          </a:p>
        </p:txBody>
      </p:sp>
      <p:sp>
        <p:nvSpPr>
          <p:cNvPr id="274" name="Google Shape;274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400" y="2356975"/>
            <a:ext cx="7743126" cy="69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040095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3970" y="760813"/>
            <a:ext cx="7646707" cy="376127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8"/>
          <p:cNvSpPr txBox="1"/>
          <p:nvPr/>
        </p:nvSpPr>
        <p:spPr>
          <a:xfrm>
            <a:off x="2759925" y="152400"/>
            <a:ext cx="401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minimum point= 4 and epsilon (</a:t>
            </a:r>
            <a:r>
              <a:rPr b="1" lang="en" sz="700">
                <a:solidFill>
                  <a:schemeClr val="dk1"/>
                </a:solidFill>
              </a:rPr>
              <a:t>ε</a:t>
            </a:r>
            <a:r>
              <a:rPr b="1" lang="en">
                <a:solidFill>
                  <a:schemeClr val="dk1"/>
                </a:solidFill>
              </a:rPr>
              <a:t>)= 1.9</a:t>
            </a:r>
            <a:endParaRPr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0" y="752700"/>
            <a:ext cx="7764975" cy="417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0550" y="543625"/>
            <a:ext cx="1020075" cy="4447474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9"/>
          <p:cNvSpPr txBox="1"/>
          <p:nvPr/>
        </p:nvSpPr>
        <p:spPr>
          <a:xfrm>
            <a:off x="2759925" y="152400"/>
            <a:ext cx="401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minimum point= 4 and epsilon (</a:t>
            </a:r>
            <a:r>
              <a:rPr b="1" lang="en" sz="700">
                <a:solidFill>
                  <a:schemeClr val="dk1"/>
                </a:solidFill>
              </a:rPr>
              <a:t>ε</a:t>
            </a:r>
            <a:r>
              <a:rPr b="1" lang="en">
                <a:solidFill>
                  <a:schemeClr val="dk1"/>
                </a:solidFill>
              </a:rPr>
              <a:t>)= 1.9</a:t>
            </a:r>
            <a:endParaRPr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16128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6080" y="152400"/>
            <a:ext cx="177494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304800"/>
            <a:ext cx="516128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5130" y="270875"/>
            <a:ext cx="177494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Algorithm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1425" y="516950"/>
            <a:ext cx="6075124" cy="466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550" y="711400"/>
            <a:ext cx="1625800" cy="443210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2"/>
          <p:cNvSpPr txBox="1"/>
          <p:nvPr/>
        </p:nvSpPr>
        <p:spPr>
          <a:xfrm>
            <a:off x="2759925" y="152400"/>
            <a:ext cx="401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minimum point= 4 and epsilon (</a:t>
            </a:r>
            <a:r>
              <a:rPr b="1" lang="en" sz="700">
                <a:solidFill>
                  <a:schemeClr val="dk1"/>
                </a:solidFill>
              </a:rPr>
              <a:t>ε</a:t>
            </a:r>
            <a:r>
              <a:rPr b="1" lang="en">
                <a:solidFill>
                  <a:schemeClr val="dk1"/>
                </a:solidFill>
              </a:rPr>
              <a:t>)= 1.9</a:t>
            </a:r>
            <a:endParaRPr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000"/>
              <a:t>Hierarchical clustering</a:t>
            </a:r>
            <a:endParaRPr sz="2000"/>
          </a:p>
        </p:txBody>
      </p:sp>
      <p:sp>
        <p:nvSpPr>
          <p:cNvPr id="314" name="Google Shape;314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b="1" lang="en" sz="1600">
                <a:solidFill>
                  <a:schemeClr val="dk1"/>
                </a:solidFill>
              </a:rPr>
              <a:t>Hierarchical clustering</a:t>
            </a:r>
            <a:r>
              <a:rPr lang="en" sz="1600">
                <a:solidFill>
                  <a:schemeClr val="dk1"/>
                </a:solidFill>
              </a:rPr>
              <a:t> is a powerful unsupervised machine learning algorithm used to group data points into a hierarchy of clusters.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>
                <a:solidFill>
                  <a:schemeClr val="dk1"/>
                </a:solidFill>
              </a:rPr>
              <a:t>when the number of clusters is not predefined, and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>
                <a:solidFill>
                  <a:schemeClr val="dk1"/>
                </a:solidFill>
              </a:rPr>
              <a:t>it helps to visualize the data structure through a </a:t>
            </a:r>
            <a:r>
              <a:rPr b="1" lang="en" sz="1600">
                <a:solidFill>
                  <a:schemeClr val="dk1"/>
                </a:solidFill>
              </a:rPr>
              <a:t>dendrogram</a:t>
            </a:r>
            <a:r>
              <a:rPr lang="en" sz="1600">
                <a:solidFill>
                  <a:schemeClr val="dk1"/>
                </a:solidFill>
              </a:rPr>
              <a:t>, which represents the nested clustering relationships.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2400"/>
              <a:t>Why hierarchical clustering?</a:t>
            </a:r>
            <a:endParaRPr sz="2400"/>
          </a:p>
        </p:txBody>
      </p:sp>
      <p:sp>
        <p:nvSpPr>
          <p:cNvPr id="320" name="Google Shape;320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45720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K-means clustering that there are some challenges with this algorithm, which are a predetermined number of clusters, and it always tries to create the clusters of the same size.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" sz="1700"/>
              <a:t>Types of Hierarchical Clustering</a:t>
            </a:r>
            <a:endParaRPr/>
          </a:p>
        </p:txBody>
      </p:sp>
      <p:sp>
        <p:nvSpPr>
          <p:cNvPr id="326" name="Google Shape;326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There are two major types of hierarchical clustering approaches: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b="1" lang="en" sz="1600">
                <a:solidFill>
                  <a:schemeClr val="dk1"/>
                </a:solidFill>
              </a:rPr>
              <a:t>Agglomerative clustering:</a:t>
            </a:r>
            <a:r>
              <a:rPr lang="en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➢"/>
            </a:pPr>
            <a:r>
              <a:rPr lang="en" sz="1600">
                <a:solidFill>
                  <a:schemeClr val="dk1"/>
                </a:solidFill>
              </a:rPr>
              <a:t>Agglomerative is a </a:t>
            </a:r>
            <a:r>
              <a:rPr b="1" lang="en" sz="1600">
                <a:solidFill>
                  <a:schemeClr val="dk1"/>
                </a:solidFill>
              </a:rPr>
              <a:t>bottom-up</a:t>
            </a:r>
            <a:r>
              <a:rPr lang="en" sz="1600">
                <a:solidFill>
                  <a:schemeClr val="dk1"/>
                </a:solidFill>
              </a:rPr>
              <a:t> approach, in which the algorithm starts with taking all data points as single clusters and merging them until one cluster is left.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➢"/>
            </a:pPr>
            <a:r>
              <a:rPr lang="en" sz="1600">
                <a:solidFill>
                  <a:schemeClr val="dk1"/>
                </a:solidFill>
              </a:rPr>
              <a:t>Divide the data points into different clusters and then aggregate them as the distance decreases.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b="1" lang="en" sz="1600">
                <a:solidFill>
                  <a:schemeClr val="dk1"/>
                </a:solidFill>
              </a:rPr>
              <a:t>Divisive clustering:</a:t>
            </a:r>
            <a:r>
              <a:rPr lang="en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➢"/>
            </a:pPr>
            <a:r>
              <a:rPr lang="en" sz="1600">
                <a:solidFill>
                  <a:schemeClr val="dk1"/>
                </a:solidFill>
              </a:rPr>
              <a:t>Combine all the data points as a single cluster and divide them as the distance between them increases.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➢"/>
            </a:pPr>
            <a:r>
              <a:rPr lang="en" sz="1600">
                <a:solidFill>
                  <a:schemeClr val="dk1"/>
                </a:solidFill>
              </a:rPr>
              <a:t>it is a </a:t>
            </a:r>
            <a:r>
              <a:rPr b="1" lang="en" sz="1600">
                <a:solidFill>
                  <a:schemeClr val="dk1"/>
                </a:solidFill>
              </a:rPr>
              <a:t>top-down approach.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/>
              <a:t>Hierarchical Clustering Algorithm</a:t>
            </a:r>
            <a:endParaRPr/>
          </a:p>
        </p:txBody>
      </p:sp>
      <p:sp>
        <p:nvSpPr>
          <p:cNvPr id="332" name="Google Shape;332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Steps 1: For each point </a:t>
            </a:r>
            <a:r>
              <a:rPr lang="en" sz="1600"/>
              <a:t>initially</a:t>
            </a:r>
            <a:r>
              <a:rPr lang="en" sz="1600"/>
              <a:t>, we will consider it as a </a:t>
            </a:r>
            <a:r>
              <a:rPr lang="en" sz="1600"/>
              <a:t>separate</a:t>
            </a:r>
            <a:r>
              <a:rPr lang="en" sz="1600"/>
              <a:t> cluster.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Step 2: Find the nearest point and make a cluster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Step 3:Keep on doing the the process[step 2] </a:t>
            </a:r>
            <a:r>
              <a:rPr lang="en" sz="1600"/>
              <a:t>until</a:t>
            </a:r>
            <a:r>
              <a:rPr lang="en" sz="1600"/>
              <a:t> we will get a single cluster</a:t>
            </a:r>
            <a:endParaRPr sz="1600"/>
          </a:p>
        </p:txBody>
      </p:sp>
      <p:sp>
        <p:nvSpPr>
          <p:cNvPr id="333" name="Google Shape;333;p56"/>
          <p:cNvSpPr/>
          <p:nvPr/>
        </p:nvSpPr>
        <p:spPr>
          <a:xfrm>
            <a:off x="1854350" y="2383575"/>
            <a:ext cx="857100" cy="2390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56"/>
          <p:cNvSpPr/>
          <p:nvPr/>
        </p:nvSpPr>
        <p:spPr>
          <a:xfrm>
            <a:off x="3714750" y="2411600"/>
            <a:ext cx="857100" cy="23904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56"/>
          <p:cNvSpPr txBox="1"/>
          <p:nvPr/>
        </p:nvSpPr>
        <p:spPr>
          <a:xfrm rot="-5400000">
            <a:off x="3334800" y="3544825"/>
            <a:ext cx="161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Agglomerative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36" name="Google Shape;336;p56"/>
          <p:cNvSpPr txBox="1"/>
          <p:nvPr/>
        </p:nvSpPr>
        <p:spPr>
          <a:xfrm rot="-5400000">
            <a:off x="1822550" y="3157200"/>
            <a:ext cx="98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Divisive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/>
              <a:t>Dendrogram Charts</a:t>
            </a:r>
            <a:endParaRPr sz="2000"/>
          </a:p>
        </p:txBody>
      </p:sp>
      <p:sp>
        <p:nvSpPr>
          <p:cNvPr id="342" name="Google Shape;342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way to find the optimal number of clusters in hierarchical clustering is to use a dendrogram chart.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43" name="Google Shape;34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3574" y="1858674"/>
            <a:ext cx="4376974" cy="328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" sz="1700"/>
              <a:t>Uses of Hierarchical Clustering</a:t>
            </a:r>
            <a:endParaRPr/>
          </a:p>
        </p:txBody>
      </p:sp>
      <p:sp>
        <p:nvSpPr>
          <p:cNvPr id="349" name="Google Shape;349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700"/>
              <a:buChar char="❖"/>
            </a:pPr>
            <a:r>
              <a:rPr b="1" lang="en" sz="1700">
                <a:solidFill>
                  <a:schemeClr val="dk1"/>
                </a:solidFill>
              </a:rPr>
              <a:t>Market Segmentation</a:t>
            </a:r>
            <a:endParaRPr b="1"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❖"/>
            </a:pPr>
            <a:r>
              <a:rPr b="1" lang="en" sz="1700">
                <a:solidFill>
                  <a:schemeClr val="dk1"/>
                </a:solidFill>
              </a:rPr>
              <a:t>Geo-Spatial Analysis</a:t>
            </a:r>
            <a:endParaRPr b="1"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❖"/>
            </a:pPr>
            <a:r>
              <a:rPr b="1" lang="en" sz="1700">
                <a:solidFill>
                  <a:schemeClr val="dk1"/>
                </a:solidFill>
              </a:rPr>
              <a:t>Image Segmentation</a:t>
            </a:r>
            <a:endParaRPr b="1"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❖"/>
            </a:pPr>
            <a:r>
              <a:rPr b="1" lang="en" sz="1700">
                <a:solidFill>
                  <a:schemeClr val="dk1"/>
                </a:solidFill>
              </a:rPr>
              <a:t>Image Segmentation</a:t>
            </a:r>
            <a:endParaRPr b="1" sz="17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4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" sz="1700"/>
              <a:t>Limits of Hierarchical Clustering</a:t>
            </a:r>
            <a:endParaRPr/>
          </a:p>
        </p:txBody>
      </p:sp>
      <p:sp>
        <p:nvSpPr>
          <p:cNvPr id="355" name="Google Shape;355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>
                <a:solidFill>
                  <a:schemeClr val="dk1"/>
                </a:solidFill>
              </a:rPr>
              <a:t>High time and space computational complexity.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>
                <a:solidFill>
                  <a:schemeClr val="dk1"/>
                </a:solidFill>
              </a:rPr>
              <a:t>No objective function for hierarchical clustering.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>
                <a:solidFill>
                  <a:schemeClr val="dk1"/>
                </a:solidFill>
              </a:rPr>
              <a:t>Due to high time complexity, it cannot be used for large datasets.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>
                <a:solidFill>
                  <a:schemeClr val="dk1"/>
                </a:solidFill>
              </a:rPr>
              <a:t>Sensitive to noise and outliers since we use distance metrics.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>
                <a:solidFill>
                  <a:schemeClr val="dk1"/>
                </a:solidFill>
              </a:rPr>
              <a:t>Difficulty handling large clusters.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2000"/>
              <a:t>Advantages </a:t>
            </a:r>
            <a:r>
              <a:rPr b="1" lang="en" sz="2000"/>
              <a:t>of Hierarchical Clustering</a:t>
            </a:r>
            <a:endParaRPr sz="2000"/>
          </a:p>
        </p:txBody>
      </p:sp>
      <p:sp>
        <p:nvSpPr>
          <p:cNvPr id="361" name="Google Shape;361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b="1" lang="en" sz="1600">
                <a:solidFill>
                  <a:schemeClr val="dk1"/>
                </a:solidFill>
              </a:rPr>
              <a:t>No predefined clusters</a:t>
            </a:r>
            <a:r>
              <a:rPr lang="en" sz="1600">
                <a:solidFill>
                  <a:schemeClr val="dk1"/>
                </a:solidFill>
              </a:rPr>
              <a:t>: Hierarchical clustering does not require specifying the number of clusters in advance.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b="1" lang="en" sz="1600">
                <a:solidFill>
                  <a:schemeClr val="dk1"/>
                </a:solidFill>
              </a:rPr>
              <a:t>Dendrogram for visualization</a:t>
            </a:r>
            <a:r>
              <a:rPr lang="en" sz="1600">
                <a:solidFill>
                  <a:schemeClr val="dk1"/>
                </a:solidFill>
              </a:rPr>
              <a:t>: It allows the creation of dendrograms, providing a visual representation of clusters at various levels.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b="1" lang="en" sz="1600">
                <a:solidFill>
                  <a:schemeClr val="dk1"/>
                </a:solidFill>
              </a:rPr>
              <a:t>Cluster hierarchy</a:t>
            </a:r>
            <a:r>
              <a:rPr lang="en" sz="1600">
                <a:solidFill>
                  <a:schemeClr val="dk1"/>
                </a:solidFill>
              </a:rPr>
              <a:t>: The hierarchical nature helps reveal nested clusters.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367" name="Google Shape;367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Q) 18,22,25,42,27,43 one </a:t>
            </a:r>
            <a:r>
              <a:rPr lang="en"/>
              <a:t>dimension</a:t>
            </a:r>
            <a:r>
              <a:rPr lang="en"/>
              <a:t> data point find cluster and using agglomerative hierarchical clustering method.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Sol: Step 1</a:t>
            </a:r>
            <a:endParaRPr/>
          </a:p>
        </p:txBody>
      </p:sp>
      <p:pic>
        <p:nvPicPr>
          <p:cNvPr id="368" name="Google Shape;36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1250" y="1867823"/>
            <a:ext cx="6162675" cy="323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</a:t>
            </a:r>
            <a:endParaRPr/>
          </a:p>
        </p:txBody>
      </p:sp>
      <p:graphicFrame>
        <p:nvGraphicFramePr>
          <p:cNvPr id="82" name="Google Shape;82;p17"/>
          <p:cNvGraphicFramePr/>
          <p:nvPr/>
        </p:nvGraphicFramePr>
        <p:xfrm>
          <a:off x="367425" y="1054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{32E2A86F-4652-4E0C-BF65-D8DD1B10C5A1}</a:tableStyleId>
              </a:tblPr>
              <a:tblGrid>
                <a:gridCol w="579100"/>
                <a:gridCol w="949175"/>
              </a:tblGrid>
              <a:tr h="240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/>
                        <a:t>Salary</a:t>
                      </a:r>
                      <a:endParaRPr b="1" sz="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/>
                        <a:t>Spending Score (1-10)</a:t>
                      </a:r>
                      <a:endParaRPr b="1" sz="500"/>
                    </a:p>
                  </a:txBody>
                  <a:tcPr marT="91425" marB="91425" marR="91425" marL="91425"/>
                </a:tc>
              </a:tr>
              <a:tr h="240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1,00,000</a:t>
                      </a:r>
                      <a:endParaRPr b="1"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/>
                        <a:t>8</a:t>
                      </a:r>
                      <a:endParaRPr sz="500"/>
                    </a:p>
                  </a:txBody>
                  <a:tcPr marT="91425" marB="91425" marR="91425" marL="91425"/>
                </a:tc>
              </a:tr>
              <a:tr h="240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1,20,000</a:t>
                      </a:r>
                      <a:endParaRPr b="1"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/>
                        <a:t>3</a:t>
                      </a:r>
                      <a:endParaRPr sz="500"/>
                    </a:p>
                  </a:txBody>
                  <a:tcPr marT="91425" marB="91425" marR="91425" marL="91425"/>
                </a:tc>
              </a:tr>
              <a:tr h="240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1,15,000</a:t>
                      </a:r>
                      <a:endParaRPr b="1"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/>
                        <a:t>2</a:t>
                      </a:r>
                      <a:endParaRPr sz="500"/>
                    </a:p>
                  </a:txBody>
                  <a:tcPr marT="91425" marB="91425" marR="91425" marL="91425"/>
                </a:tc>
              </a:tr>
              <a:tr h="240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1,30,000</a:t>
                      </a:r>
                      <a:endParaRPr b="1"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/>
                        <a:t>4</a:t>
                      </a:r>
                      <a:endParaRPr sz="500"/>
                    </a:p>
                  </a:txBody>
                  <a:tcPr marT="91425" marB="91425" marR="91425" marL="91425"/>
                </a:tc>
              </a:tr>
              <a:tr h="240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1,40,000</a:t>
                      </a:r>
                      <a:endParaRPr b="1"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/>
                        <a:t>3</a:t>
                      </a:r>
                      <a:endParaRPr sz="500"/>
                    </a:p>
                  </a:txBody>
                  <a:tcPr marT="91425" marB="91425" marR="91425" marL="91425"/>
                </a:tc>
              </a:tr>
              <a:tr h="240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50,000</a:t>
                      </a:r>
                      <a:endParaRPr b="1"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/>
                        <a:t>8</a:t>
                      </a:r>
                      <a:endParaRPr sz="500"/>
                    </a:p>
                  </a:txBody>
                  <a:tcPr marT="91425" marB="91425" marR="91425" marL="91425"/>
                </a:tc>
              </a:tr>
              <a:tr h="240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1,45,000</a:t>
                      </a:r>
                      <a:endParaRPr b="1" sz="6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/>
                        <a:t>7</a:t>
                      </a:r>
                      <a:endParaRPr sz="500"/>
                    </a:p>
                  </a:txBody>
                  <a:tcPr marT="91425" marB="91425" marR="91425" marL="91425"/>
                </a:tc>
              </a:tr>
              <a:tr h="240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1,00,000</a:t>
                      </a:r>
                      <a:endParaRPr b="1"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/>
                        <a:t>4</a:t>
                      </a:r>
                      <a:endParaRPr sz="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40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1,20,000</a:t>
                      </a:r>
                      <a:endParaRPr b="1"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/>
                        <a:t>7</a:t>
                      </a:r>
                      <a:endParaRPr sz="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40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1,15,000</a:t>
                      </a:r>
                      <a:endParaRPr b="1"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/>
                        <a:t>9</a:t>
                      </a:r>
                      <a:endParaRPr sz="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40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1,30,000</a:t>
                      </a:r>
                      <a:endParaRPr b="1"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/>
                        <a:t>5</a:t>
                      </a:r>
                      <a:endParaRPr sz="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40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40,000</a:t>
                      </a:r>
                      <a:endParaRPr b="1"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/>
                        <a:t>8</a:t>
                      </a:r>
                      <a:endParaRPr sz="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40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40,000</a:t>
                      </a:r>
                      <a:endParaRPr b="1"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/>
                        <a:t>2</a:t>
                      </a:r>
                      <a:endParaRPr sz="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40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1,45,000</a:t>
                      </a:r>
                      <a:endParaRPr b="1"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/>
                        <a:t>9</a:t>
                      </a:r>
                      <a:endParaRPr sz="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cxnSp>
        <p:nvCxnSpPr>
          <p:cNvPr id="83" name="Google Shape;83;p17"/>
          <p:cNvCxnSpPr/>
          <p:nvPr/>
        </p:nvCxnSpPr>
        <p:spPr>
          <a:xfrm flipH="1" rot="10800000">
            <a:off x="4355825" y="3691550"/>
            <a:ext cx="2836500" cy="2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" name="Google Shape;84;p17"/>
          <p:cNvCxnSpPr/>
          <p:nvPr/>
        </p:nvCxnSpPr>
        <p:spPr>
          <a:xfrm rot="10800000">
            <a:off x="4279625" y="1094325"/>
            <a:ext cx="48900" cy="262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" name="Google Shape;85;p17"/>
          <p:cNvSpPr txBox="1"/>
          <p:nvPr/>
        </p:nvSpPr>
        <p:spPr>
          <a:xfrm>
            <a:off x="4962275" y="3691550"/>
            <a:ext cx="208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salary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3240725" y="2136500"/>
            <a:ext cx="116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Spending Score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7" name="Google Shape;87;p17"/>
          <p:cNvSpPr/>
          <p:nvPr/>
        </p:nvSpPr>
        <p:spPr>
          <a:xfrm>
            <a:off x="4627750" y="1505425"/>
            <a:ext cx="766800" cy="738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/>
          <p:nvPr/>
        </p:nvSpPr>
        <p:spPr>
          <a:xfrm>
            <a:off x="4662600" y="2794775"/>
            <a:ext cx="815400" cy="780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/>
          <p:nvPr/>
        </p:nvSpPr>
        <p:spPr>
          <a:xfrm>
            <a:off x="6147100" y="1540250"/>
            <a:ext cx="766800" cy="738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/>
          <p:cNvSpPr/>
          <p:nvPr/>
        </p:nvSpPr>
        <p:spPr>
          <a:xfrm>
            <a:off x="6279275" y="2734625"/>
            <a:ext cx="766800" cy="738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450" y="642925"/>
            <a:ext cx="6315075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650" y="909625"/>
            <a:ext cx="7581900" cy="3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325" y="1006113"/>
            <a:ext cx="7581900" cy="3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Step 4:</a:t>
            </a:r>
            <a:endParaRPr/>
          </a:p>
        </p:txBody>
      </p:sp>
      <p:pic>
        <p:nvPicPr>
          <p:cNvPr id="390" name="Google Shape;39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613" y="1152475"/>
            <a:ext cx="6048375" cy="38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375" y="294688"/>
            <a:ext cx="6000750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925" y="1279488"/>
            <a:ext cx="7994224" cy="375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</a:t>
            </a:r>
            <a:r>
              <a:rPr b="1"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K-Means</a:t>
            </a:r>
            <a:r>
              <a:rPr b="1" lang="en">
                <a:solidFill>
                  <a:schemeClr val="dk1"/>
                </a:solidFill>
              </a:rPr>
              <a:t> algorithm</a:t>
            </a:r>
            <a:r>
              <a:rPr lang="en">
                <a:solidFill>
                  <a:schemeClr val="dk1"/>
                </a:solidFill>
              </a:rPr>
              <a:t> clusters data by trying to separate samples in n groups of equal variance, minimizing a criterion known as the </a:t>
            </a:r>
            <a:r>
              <a:rPr i="1" lang="en">
                <a:solidFill>
                  <a:schemeClr val="dk1"/>
                </a:solidFill>
              </a:rPr>
              <a:t>inertia</a:t>
            </a:r>
            <a:r>
              <a:rPr lang="en">
                <a:solidFill>
                  <a:schemeClr val="dk1"/>
                </a:solidFill>
              </a:rPr>
              <a:t> or within-cluster sum-of-squares(wcss).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Clustering Algorithm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r>
              <a:rPr baseline="-25000" lang="en"/>
              <a:t>1</a:t>
            </a:r>
            <a:r>
              <a:rPr lang="en"/>
              <a:t>,f</a:t>
            </a:r>
            <a:r>
              <a:rPr baseline="-25000" lang="en"/>
              <a:t>2</a:t>
            </a:r>
            <a:r>
              <a:rPr lang="en"/>
              <a:t>,f</a:t>
            </a:r>
            <a:r>
              <a:rPr baseline="-25000" lang="en"/>
              <a:t>3</a:t>
            </a:r>
            <a:r>
              <a:rPr lang="en"/>
              <a:t>,f</a:t>
            </a:r>
            <a:r>
              <a:rPr baseline="-25000" lang="en"/>
              <a:t>4</a:t>
            </a:r>
            <a:r>
              <a:rPr lang="en"/>
              <a:t>,f</a:t>
            </a:r>
            <a:r>
              <a:rPr baseline="-25000" lang="en"/>
              <a:t>5</a:t>
            </a:r>
            <a:r>
              <a:rPr lang="en"/>
              <a:t>,f</a:t>
            </a:r>
            <a:r>
              <a:rPr baseline="-25000" lang="en"/>
              <a:t>6</a:t>
            </a:r>
            <a:r>
              <a:rPr lang="en"/>
              <a:t>,f</a:t>
            </a:r>
            <a:r>
              <a:rPr baseline="-25000" lang="en"/>
              <a:t>7</a:t>
            </a:r>
            <a:r>
              <a:rPr lang="en"/>
              <a:t>….f</a:t>
            </a:r>
            <a:r>
              <a:rPr baseline="-25000" lang="en"/>
              <a:t>n</a:t>
            </a:r>
            <a:r>
              <a:rPr lang="en"/>
              <a:t>  </a:t>
            </a:r>
            <a:r>
              <a:rPr lang="en"/>
              <a:t> as our inputs, and we want to split this into K clusters.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the Steps: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/>
              <a:t>Step 1</a:t>
            </a:r>
            <a:r>
              <a:rPr lang="en" sz="1400"/>
              <a:t>: Choose K random points as cluster centers called centroids. 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/>
              <a:t>Step 2</a:t>
            </a:r>
            <a:r>
              <a:rPr lang="en" sz="1400"/>
              <a:t>: Assign each x(i) to the closest cluster by implementing euclidean distance or manhattan distance (i.e., calculating its distance to each centroid)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/>
              <a:t>Step 3</a:t>
            </a:r>
            <a:r>
              <a:rPr lang="en" sz="1400"/>
              <a:t>: Identify new centroids by taking the average of the assigned points.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/>
              <a:t>Step 4</a:t>
            </a:r>
            <a:r>
              <a:rPr lang="en" sz="1400"/>
              <a:t>: Keep repeating step 2 and step 3 until convergence is achieved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chart of </a:t>
            </a:r>
            <a:r>
              <a:rPr lang="en"/>
              <a:t>K-Means Clustering Algorithm</a:t>
            </a:r>
            <a:r>
              <a:rPr lang="en"/>
              <a:t> </a:t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125" y="1104675"/>
            <a:ext cx="6951675" cy="403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</a:t>
            </a:r>
            <a:r>
              <a:rPr lang="en"/>
              <a:t>eans Clustering: Geometry Intrusion</a:t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325" y="1595250"/>
            <a:ext cx="2085975" cy="22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8600" y="1595250"/>
            <a:ext cx="2085975" cy="2219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Google Shape;116;p21"/>
          <p:cNvCxnSpPr/>
          <p:nvPr/>
        </p:nvCxnSpPr>
        <p:spPr>
          <a:xfrm flipH="1" rot="10800000">
            <a:off x="2822675" y="2732025"/>
            <a:ext cx="2397600" cy="55800"/>
          </a:xfrm>
          <a:prstGeom prst="straightConnector1">
            <a:avLst/>
          </a:prstGeom>
          <a:noFill/>
          <a:ln cap="flat" cmpd="sng" w="1524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" name="Google Shape;117;p21"/>
          <p:cNvSpPr txBox="1"/>
          <p:nvPr/>
        </p:nvSpPr>
        <p:spPr>
          <a:xfrm>
            <a:off x="3059600" y="2270325"/>
            <a:ext cx="401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K-Means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